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77" r:id="rId2"/>
    <p:sldId id="278" r:id="rId3"/>
    <p:sldId id="279" r:id="rId4"/>
    <p:sldId id="280" r:id="rId5"/>
    <p:sldId id="281" r:id="rId6"/>
    <p:sldId id="261" r:id="rId7"/>
    <p:sldId id="273" r:id="rId8"/>
    <p:sldId id="274" r:id="rId9"/>
    <p:sldId id="275" r:id="rId10"/>
    <p:sldId id="276" r:id="rId11"/>
    <p:sldId id="266" r:id="rId12"/>
    <p:sldId id="270" r:id="rId13"/>
    <p:sldId id="271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33" autoAdjust="0"/>
  </p:normalViewPr>
  <p:slideViewPr>
    <p:cSldViewPr snapToGrid="0">
      <p:cViewPr varScale="1">
        <p:scale>
          <a:sx n="88" d="100"/>
          <a:sy n="88" d="100"/>
        </p:scale>
        <p:origin x="624" y="84"/>
      </p:cViewPr>
      <p:guideLst>
        <p:guide orient="horz" pos="981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6189" cy="49823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01" y="1"/>
            <a:ext cx="2946189" cy="49823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500975C0-0277-4E99-AB4D-5D71E0901D14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672"/>
            <a:ext cx="5438140" cy="390813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404"/>
            <a:ext cx="2946189" cy="49823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01" y="9428404"/>
            <a:ext cx="2946189" cy="49823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01F1C031-3AC9-4CB5-86C8-CB0093E0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68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1C031-3AC9-4CB5-86C8-CB0093E090B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165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1C031-3AC9-4CB5-86C8-CB0093E090B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751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1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9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9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8596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34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29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17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61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1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6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8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8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3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2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6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F70429E-C69D-4DCF-AB50-2AFB51444794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62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zvenigorod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yit@yit-cs.ru" TargetMode="External"/><Relationship Id="rId7" Type="http://schemas.openxmlformats.org/officeDocument/2006/relationships/hyperlink" Target="mailto:info_siti.e@mail.ru" TargetMode="External"/><Relationship Id="rId2" Type="http://schemas.openxmlformats.org/officeDocument/2006/relationships/hyperlink" Target="mailto:tm_stroi@mail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nfo@gefestholding.ru" TargetMode="External"/><Relationship Id="rId5" Type="http://schemas.openxmlformats.org/officeDocument/2006/relationships/hyperlink" Target="mailto:spa-holding@zvnd.ru" TargetMode="External"/><Relationship Id="rId4" Type="http://schemas.openxmlformats.org/officeDocument/2006/relationships/hyperlink" Target="mailto:restrplus@mail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6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32514" y="2172911"/>
            <a:ext cx="5419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ПАСПОРТ </a:t>
            </a:r>
          </a:p>
          <a:p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ородского округа ЗВЕНИГОРОД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59589" y="428878"/>
            <a:ext cx="1859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№1</a:t>
            </a: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66" y="428878"/>
            <a:ext cx="2098583" cy="262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86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598" y="191673"/>
            <a:ext cx="11642804" cy="951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Перспективные для инвестиций земельные участки, имущественные комплексы и свободные площади на существующих предприятиях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510300"/>
              </p:ext>
            </p:extLst>
          </p:nvPr>
        </p:nvGraphicFramePr>
        <p:xfrm>
          <a:off x="274600" y="1345224"/>
          <a:ext cx="11642802" cy="5120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8398"/>
                <a:gridCol w="1639410"/>
                <a:gridCol w="1418145"/>
                <a:gridCol w="1359088"/>
                <a:gridCol w="1486650"/>
                <a:gridCol w="1540195"/>
                <a:gridCol w="2070916"/>
              </a:tblGrid>
              <a:tr h="448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Правообладатель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Кадастровый номер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Вид права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Площадь (</a:t>
                      </a:r>
                      <a:r>
                        <a:rPr lang="ru-RU" sz="1400" b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14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Категория земель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ВРИ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Местоположение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33" marR="61333" marT="0" marB="0"/>
                </a:tc>
              </a:tr>
              <a:tr h="695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Земли населенных пунктов,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гос.собственность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на которые не разграничена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50:49:0020102:448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Не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разграниченная </a:t>
                      </a:r>
                      <a:r>
                        <a:rPr lang="ru-RU" sz="1100" baseline="0" dirty="0" err="1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гос.собственность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10000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Земли населенных пунктов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cs typeface="Arial" panose="020B0604020202020204" pitchFamily="34" charset="0"/>
                        </a:rPr>
                        <a:t>Для строительства промышленного парка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cs typeface="Arial" panose="020B0604020202020204" pitchFamily="34" charset="0"/>
                        </a:rPr>
                        <a:t>МО, г. Звенигород, В.Посад, Проектируемый пр-д, вл. 11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33" marR="61333" marT="0" marB="0"/>
                </a:tc>
              </a:tr>
              <a:tr h="695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Эльханан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О.М.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50:49:0020102:451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аренда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10000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Земли населенных пунктов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Для строительства промышленного парка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МО, г. Звенигород, </a:t>
                      </a:r>
                      <a:r>
                        <a:rPr lang="ru-RU" sz="11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В.Посад</a:t>
                      </a: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, Проектируемый </a:t>
                      </a:r>
                      <a:r>
                        <a:rPr lang="ru-RU" sz="11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пр</a:t>
                      </a: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-д, вл. 11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33" marR="61333" marT="0" marB="0"/>
                </a:tc>
              </a:tr>
              <a:tr h="8522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Земли населенных пунктов,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гос.собственность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на которые не разграничена</a:t>
                      </a:r>
                      <a:endParaRPr lang="ru-RU" sz="1200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50:49:0020102:520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Не разграниченная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гос.собственность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10000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Земли населенных пунктов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Для строительства промышленного парка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МО, г. Звенигород,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В.Посад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Проектируемый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-д, вл. 11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33" marR="61333" marT="0" marB="0"/>
                </a:tc>
              </a:tr>
              <a:tr h="8522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Земли населенных пунктов,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гос.собственность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на которые не разграничена</a:t>
                      </a:r>
                      <a:endParaRPr lang="ru-RU" sz="1200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50:49:0020102:519</a:t>
                      </a:r>
                    </a:p>
                    <a:p>
                      <a:endParaRPr lang="ru-RU" dirty="0"/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Не разграниченная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гос.собственность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10000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Земли населенных пунктов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Для строительства промышленного парка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МО, г. Звенигород,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В.Посад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Проектируемый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-д, вл. 11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 marL="61333" marR="61333" marT="0" marB="0"/>
                </a:tc>
              </a:tr>
              <a:tr h="8522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Земли населенных пунктов,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гос.собственность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на которые не разграничена</a:t>
                      </a:r>
                      <a:endParaRPr lang="ru-RU" sz="1200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50:49:0020102:518</a:t>
                      </a:r>
                    </a:p>
                    <a:p>
                      <a:endParaRPr lang="ru-RU" dirty="0"/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Не разграниченная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гос.собственность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10000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Земли населенных пунктов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Для строительства промышленного парка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МО, г. Звенигород,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В.Посад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Проектируемый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-д, вл. 11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 marL="61333" marR="61333" marT="0" marB="0"/>
                </a:tc>
              </a:tr>
              <a:tr h="695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Муниципальное образование «Городской округ Звенигород»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50:20:0050523:138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cs typeface="Arial" panose="020B0604020202020204" pitchFamily="34" charset="0"/>
                        </a:rPr>
                        <a:t>Муниципальная собственность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9620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cs typeface="Arial" panose="020B0604020202020204" pitchFamily="34" charset="0"/>
                        </a:rPr>
                        <a:t>Земли промышленности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Занят строениями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33" marR="61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МО, Одинцовский р-н, с\о Звенигород, в р-не </a:t>
                      </a:r>
                      <a:r>
                        <a:rPr lang="ru-RU" sz="11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д.Фуньково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33" marR="6133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703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276" y="365125"/>
            <a:ext cx="10851524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defRPr/>
            </a:pPr>
            <a:r>
              <a:rPr lang="ru-RU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Полезная информация для инвесторов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276" y="1793966"/>
            <a:ext cx="10851524" cy="3451180"/>
          </a:xfrm>
        </p:spPr>
        <p:txBody>
          <a:bodyPr/>
          <a:lstStyle/>
          <a:p>
            <a:pPr marL="0" indent="0">
              <a:buNone/>
            </a:pPr>
            <a:endParaRPr lang="ru-RU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городского округа Звенигород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Московской области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МО, г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Звенигород, ул. Ленина, д. 28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приемной Главы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Звенигород 8 (495) 597-15-10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-mail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smirnov@zvenigorod.ru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594" y="1993051"/>
            <a:ext cx="2097206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86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1367409" y="456320"/>
            <a:ext cx="9766385" cy="575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defRPr/>
            </a:pPr>
            <a:r>
              <a:rPr lang="ru-RU" alt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Полезная информация для инвесторов</a:t>
            </a:r>
            <a:endParaRPr lang="ru-RU" alt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4598" y="1946425"/>
            <a:ext cx="65314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Газета: «Звенигородские ведомости»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Адрес редакции: 143180, МО,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Звенигород, ул.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Почтовая,д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23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Тел.: 8(498)697-95-98 (отдел информации)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Тел./факс: 8(495)992-51-05 (отдел рекламы)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Тел.: 8(495)597-74-22 (главный редактор)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z-vedomosti@yandex.ru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сайт администрации: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www.zvenigorod.ru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Тел.: 8(495)597-11-11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Адрес: МО, ул. Ленина, д. 28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96" y="2002393"/>
            <a:ext cx="6162809" cy="13624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96" y="3904149"/>
            <a:ext cx="6162809" cy="14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10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29533"/>
              </p:ext>
            </p:extLst>
          </p:nvPr>
        </p:nvGraphicFramePr>
        <p:xfrm>
          <a:off x="274598" y="1810544"/>
          <a:ext cx="11328516" cy="33248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1047"/>
                <a:gridCol w="2392091"/>
                <a:gridCol w="2192784"/>
                <a:gridCol w="3222594"/>
              </a:tblGrid>
              <a:tr h="211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компании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Вид деятельности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Тел.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ФИО руководителя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</a:tr>
              <a:tr h="422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ЗАО «ТМ – </a:t>
                      </a:r>
                      <a:r>
                        <a:rPr lang="ru-RU" sz="1200" dirty="0" err="1">
                          <a:effectLst/>
                        </a:rPr>
                        <a:t>Стройпром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Производство</a:t>
                      </a:r>
                      <a:r>
                        <a:rPr lang="ru-RU" sz="1000" baseline="0" dirty="0" smtClean="0">
                          <a:effectLst/>
                        </a:rPr>
                        <a:t> общестроительных работ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(499) 613-41-78</a:t>
                      </a:r>
                      <a:endParaRPr lang="ru-RU" sz="9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hlinkClick r:id="rId2"/>
                        </a:rPr>
                        <a:t>tm_stroi@mail.ru</a:t>
                      </a:r>
                      <a:endParaRPr lang="ru-RU" sz="9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Кайдин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Владлен Яковлевич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</a:tr>
              <a:tr h="422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ЗАО «ЮИТ «</a:t>
                      </a:r>
                      <a:r>
                        <a:rPr lang="ru-RU" sz="1200" dirty="0" err="1">
                          <a:effectLst/>
                        </a:rPr>
                        <a:t>СитиСтрой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Производство общестроительных работ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(499) 726-61-05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effectLst/>
                          <a:hlinkClick r:id="rId3"/>
                        </a:rPr>
                        <a:t>yit-cs@yit.ru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Луха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Виктор Николаевич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</a:tr>
              <a:tr h="422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ООО «</a:t>
                      </a:r>
                      <a:r>
                        <a:rPr lang="ru-RU" sz="1200" dirty="0" err="1">
                          <a:effectLst/>
                        </a:rPr>
                        <a:t>Рестр</a:t>
                      </a:r>
                      <a:r>
                        <a:rPr lang="ru-RU" sz="1200" dirty="0">
                          <a:effectLst/>
                        </a:rPr>
                        <a:t> Консалтинг Плюс»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Производство общестроительных работ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8(495)597-70-01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linkClick r:id="rId4"/>
                        </a:rPr>
                        <a:t>restrplus@mail.ru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Ташкин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Александр Геннадьевич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</a:tr>
              <a:tr h="422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ЗАО «</a:t>
                      </a:r>
                      <a:r>
                        <a:rPr lang="ru-RU" sz="1200" dirty="0" err="1">
                          <a:effectLst/>
                        </a:rPr>
                        <a:t>Стройпромавтоматика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Производство общестроительных работ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(499) 995-04-38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effectLst/>
                          <a:hlinkClick r:id="rId5"/>
                        </a:rPr>
                        <a:t>spa</a:t>
                      </a:r>
                      <a:r>
                        <a:rPr lang="ru-RU" sz="1000" u="none" strike="noStrike" dirty="0">
                          <a:effectLst/>
                          <a:hlinkClick r:id="rId5"/>
                        </a:rPr>
                        <a:t>-</a:t>
                      </a:r>
                      <a:r>
                        <a:rPr lang="en-US" sz="1000" u="none" strike="noStrike" dirty="0">
                          <a:effectLst/>
                          <a:hlinkClick r:id="rId5"/>
                        </a:rPr>
                        <a:t>holding</a:t>
                      </a:r>
                      <a:r>
                        <a:rPr lang="ru-RU" sz="1000" u="none" strike="noStrike" dirty="0">
                          <a:effectLst/>
                          <a:hlinkClick r:id="rId5"/>
                        </a:rPr>
                        <a:t>@</a:t>
                      </a:r>
                      <a:r>
                        <a:rPr lang="en-US" sz="1000" u="none" strike="noStrike" dirty="0" err="1">
                          <a:effectLst/>
                          <a:hlinkClick r:id="rId5"/>
                        </a:rPr>
                        <a:t>zvnd</a:t>
                      </a:r>
                      <a:r>
                        <a:rPr lang="ru-RU" sz="1000" u="none" strike="noStrike" dirty="0">
                          <a:effectLst/>
                          <a:hlinkClick r:id="rId5"/>
                        </a:rPr>
                        <a:t>.</a:t>
                      </a:r>
                      <a:r>
                        <a:rPr lang="en-US" sz="1000" u="none" strike="noStrike" dirty="0" err="1">
                          <a:effectLst/>
                          <a:hlinkClick r:id="rId5"/>
                        </a:rPr>
                        <a:t>ru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Голицын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Александр Владимирович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</a:tr>
              <a:tr h="422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ООО «</a:t>
                      </a:r>
                      <a:r>
                        <a:rPr lang="ru-RU" sz="1200" dirty="0" err="1">
                          <a:effectLst/>
                        </a:rPr>
                        <a:t>Стройкомфорт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Производство общестроительных работ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(499) 995-04-38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  <a:hlinkClick r:id="rId5"/>
                        </a:rPr>
                        <a:t>spa</a:t>
                      </a:r>
                      <a:r>
                        <a:rPr lang="ru-RU" sz="1000" u="none" strike="noStrike">
                          <a:effectLst/>
                          <a:hlinkClick r:id="rId5"/>
                        </a:rPr>
                        <a:t>-</a:t>
                      </a:r>
                      <a:r>
                        <a:rPr lang="en-US" sz="1000" u="none" strike="noStrike">
                          <a:effectLst/>
                          <a:hlinkClick r:id="rId5"/>
                        </a:rPr>
                        <a:t>holding</a:t>
                      </a:r>
                      <a:r>
                        <a:rPr lang="ru-RU" sz="1000" u="none" strike="noStrike">
                          <a:effectLst/>
                          <a:hlinkClick r:id="rId5"/>
                        </a:rPr>
                        <a:t>@</a:t>
                      </a:r>
                      <a:r>
                        <a:rPr lang="en-US" sz="1000" u="none" strike="noStrike">
                          <a:effectLst/>
                          <a:hlinkClick r:id="rId5"/>
                        </a:rPr>
                        <a:t>zvnd</a:t>
                      </a:r>
                      <a:r>
                        <a:rPr lang="ru-RU" sz="1000" u="none" strike="noStrike">
                          <a:effectLst/>
                          <a:hlinkClick r:id="rId5"/>
                        </a:rPr>
                        <a:t>.</a:t>
                      </a:r>
                      <a:r>
                        <a:rPr lang="en-US" sz="1000" u="none" strike="noStrike">
                          <a:effectLst/>
                          <a:hlinkClick r:id="rId5"/>
                        </a:rPr>
                        <a:t>ru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Голицын </a:t>
                      </a:r>
                      <a:endParaRPr lang="ru-RU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Александр </a:t>
                      </a:r>
                      <a:r>
                        <a:rPr lang="ru-RU" sz="1000" dirty="0">
                          <a:effectLst/>
                        </a:rPr>
                        <a:t>Владимирович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</a:tr>
              <a:tr h="422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ООО «Гефест-Инвест»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Производство общестроительных работ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(499) 242-20-17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linkClick r:id="rId6"/>
                        </a:rPr>
                        <a:t>info@gefestholding.ru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Вакуленко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Дмитрий Владимирович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</a:tr>
              <a:tr h="578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ООО «Сити </a:t>
                      </a:r>
                      <a:r>
                        <a:rPr lang="ru-RU" sz="1200" dirty="0" err="1">
                          <a:effectLst/>
                        </a:rPr>
                        <a:t>Эстейт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Предоставление</a:t>
                      </a:r>
                      <a:r>
                        <a:rPr lang="ru-RU" sz="1000" baseline="0" dirty="0" smtClean="0">
                          <a:effectLst/>
                        </a:rPr>
                        <a:t> посреднических услуг при покупке, продаже и аренде недвижимого имущества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(495) 505-20-13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hlinkClick r:id="rId7"/>
                        </a:rPr>
                        <a:t>info</a:t>
                      </a:r>
                      <a:r>
                        <a:rPr lang="ru-RU" sz="1000" dirty="0">
                          <a:effectLst/>
                          <a:hlinkClick r:id="rId7"/>
                        </a:rPr>
                        <a:t>_</a:t>
                      </a:r>
                      <a:r>
                        <a:rPr lang="en-US" sz="1000" dirty="0">
                          <a:effectLst/>
                          <a:hlinkClick r:id="rId7"/>
                        </a:rPr>
                        <a:t>siti</a:t>
                      </a:r>
                      <a:r>
                        <a:rPr lang="ru-RU" sz="1000" dirty="0">
                          <a:effectLst/>
                          <a:hlinkClick r:id="rId7"/>
                        </a:rPr>
                        <a:t>.</a:t>
                      </a:r>
                      <a:r>
                        <a:rPr lang="en-US" sz="1000" dirty="0">
                          <a:effectLst/>
                          <a:hlinkClick r:id="rId7"/>
                        </a:rPr>
                        <a:t>e</a:t>
                      </a:r>
                      <a:r>
                        <a:rPr lang="ru-RU" sz="1000" dirty="0">
                          <a:effectLst/>
                          <a:hlinkClick r:id="rId7"/>
                        </a:rPr>
                        <a:t>@</a:t>
                      </a:r>
                      <a:r>
                        <a:rPr lang="en-US" sz="1000" dirty="0">
                          <a:effectLst/>
                          <a:hlinkClick r:id="rId7"/>
                        </a:rPr>
                        <a:t>mail</a:t>
                      </a:r>
                      <a:r>
                        <a:rPr lang="ru-RU" sz="1000" dirty="0">
                          <a:effectLst/>
                          <a:hlinkClick r:id="rId7"/>
                        </a:rPr>
                        <a:t>.</a:t>
                      </a:r>
                      <a:r>
                        <a:rPr lang="en-US" sz="1000" dirty="0">
                          <a:effectLst/>
                          <a:hlinkClick r:id="rId7"/>
                        </a:rPr>
                        <a:t>ru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Бешенцев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Дмитрий Игоревич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43150" y="18113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6357" y="507199"/>
            <a:ext cx="11328517" cy="589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Полезная информация для инвесторов</a:t>
            </a: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предприятия стройиндустрии и строительные организации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13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598" y="191673"/>
            <a:ext cx="11642804" cy="59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География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68937" y="1045241"/>
            <a:ext cx="34326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округ Звенигород  расположен на западе Московской области, в 50 км от Москвы между двумя автотранспортными магистралями, имеющими международное значение – Минское и Рижское шоссе.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округ со всех сторон окружён территорией Одинцовского муниципального района и граничит со следующими поселениями в его составе: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Ершовское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(на западе и севере); Успенское (на востоке);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Захаровское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(на юге); Никольское (на юго-западе).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" y="783345"/>
            <a:ext cx="8290560" cy="583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74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0026" y="1557338"/>
            <a:ext cx="5081173" cy="19957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Площадь городского округа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Звенигород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- 48,10 га. Всё население является городским.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– 21,9 </a:t>
            </a:r>
            <a:r>
              <a:rPr lang="ru-RU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тыс.чел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01.01.2017г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Трудоспособное население –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10,4 </a:t>
            </a:r>
            <a:r>
              <a:rPr lang="ru-RU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тыс.чел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экономике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 –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6,9 тыс.чел. </a:t>
            </a:r>
            <a:endParaRPr lang="ru-RU" sz="16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7258" y="1557338"/>
            <a:ext cx="5429516" cy="19957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Кадастровая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земельных участков для размещения </a:t>
            </a:r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домов ИЖС: от 1803 до 2500 руб. за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дачных и садоводческих объединений: от 2000 до 3055 руб. за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объектов торговли: от 2500– до 5650 руб. за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промышленности: от 2400– до 2600 руб. за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4598" y="191673"/>
            <a:ext cx="11642804" cy="59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Демография и ресурсы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83383" y="3828442"/>
            <a:ext cx="5403391" cy="24948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•Электроэнергии: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3,53 – до 5,60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за 1 Квт*час 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Газоснабжения: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5,219 (газ) + 1407,0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(транспорт-ка) руб. за 1000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куб.м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Водоснабжения: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13,31 – до 20,27 руб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 1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куб.м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Водоотведения: от 30,3 – до 32,96 руб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 1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куб.м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Теплоснабжения: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1784,99 – до 2063,23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руб./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гкал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0025" y="3828442"/>
            <a:ext cx="5081173" cy="24948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3771" y="4014927"/>
            <a:ext cx="50074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плата(тыс. руб.)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•промышленность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42,8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•строительство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50,6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•торговля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30,7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•образование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46,0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•здравоохранение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34,1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•культура и спорт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41,6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364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4598" y="191673"/>
            <a:ext cx="11642804" cy="59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Транспортное сообщение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C:\Users\Osipov.A\Desktop\дороги_описа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41" y="1557339"/>
            <a:ext cx="5675516" cy="476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Osipov.A\Desktop\карта_дорог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1557337"/>
            <a:ext cx="5921829" cy="476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77115" y="3073705"/>
            <a:ext cx="755204" cy="16525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64,77 км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866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598" y="191673"/>
            <a:ext cx="11642804" cy="59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Образование и квалифицированные кадры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598" y="1153558"/>
            <a:ext cx="4941474" cy="893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образования: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колледжей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68044" y="1140098"/>
            <a:ext cx="6449358" cy="893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трудовая специализация жителей района: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деятельность в сфере торговли, деятельность в сфере здравоохранения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8612" y="2181906"/>
            <a:ext cx="5193446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Звенигородский финансово-экономический колледж –филиал финансового университета при Правительстве РФ предоставляет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услуги в сфере образования и занимается подготовкой специалистов по специальностям:</a:t>
            </a:r>
          </a:p>
          <a:p>
            <a:pPr marL="285750" indent="-285750">
              <a:lnSpc>
                <a:spcPts val="1800"/>
              </a:lnSpc>
              <a:spcAft>
                <a:spcPts val="800"/>
              </a:spcAft>
              <a:buFontTx/>
              <a:buChar char="-"/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Финансы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(по отраслям) </a:t>
            </a:r>
            <a:endParaRPr lang="ru-RU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800"/>
              </a:lnSpc>
              <a:spcAft>
                <a:spcPts val="800"/>
              </a:spcAft>
              <a:buFontTx/>
              <a:buChar char="-"/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Экономика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бухгалтерский учет (по отраслям)</a:t>
            </a:r>
            <a:r>
              <a:rPr lang="ru-RU" sz="1400" dirty="0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Численность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обучающихся: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313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чел. (2017г.)</a:t>
            </a:r>
          </a:p>
          <a:p>
            <a:pPr marL="285750" indent="-285750">
              <a:lnSpc>
                <a:spcPts val="1800"/>
              </a:lnSpc>
              <a:spcAft>
                <a:spcPts val="800"/>
              </a:spcAft>
              <a:buFontTx/>
              <a:buChar char="-"/>
            </a:pP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98" y="4531267"/>
            <a:ext cx="3310345" cy="1794973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218" y="4396415"/>
            <a:ext cx="3449184" cy="201510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468044" y="2181906"/>
            <a:ext cx="5277394" cy="3073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Красногорский колледж Звенигородский филиал (ПТУ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№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46)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Учащихся: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214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человек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Срок обучения 2 года 5 месяцев с получением среднего (полного) общего образования (без ЕГЭ) и 3-4 разрядов по профессиям:</a:t>
            </a:r>
            <a:b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Повар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кондитер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Автомеханик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Социальный работник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Официант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бармен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Парикмахер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Мастер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столярно-плотничных и </a:t>
            </a:r>
            <a:endParaRPr lang="ru-RU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паркетных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63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598" y="191673"/>
            <a:ext cx="11642804" cy="59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Крупные предприятия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597" y="862902"/>
            <a:ext cx="8546673" cy="5611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4" rtlCol="0" anchor="ctr"/>
          <a:lstStyle/>
          <a:p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10" descr="http://www.everest-74.ru/upload/shop_1/1/6/8/item_1686/shop_items_catalog_image16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8305" y="936084"/>
            <a:ext cx="2728071" cy="5431231"/>
          </a:xfrm>
          <a:prstGeom prst="rect">
            <a:avLst/>
          </a:prstGeom>
          <a:noFill/>
          <a:ln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730919"/>
              </p:ext>
            </p:extLst>
          </p:nvPr>
        </p:nvGraphicFramePr>
        <p:xfrm>
          <a:off x="3330771" y="1014461"/>
          <a:ext cx="5286103" cy="2308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6103"/>
              </a:tblGrid>
              <a:tr h="2308161"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ООО «АНИ Пласт» - деятельность в сфере производства пластмассовых плит, полос,</a:t>
                      </a:r>
                      <a:r>
                        <a:rPr lang="ru-RU" sz="1400" baseline="0" dirty="0" smtClean="0"/>
                        <a:t> труб и профилей.</a:t>
                      </a:r>
                    </a:p>
                    <a:p>
                      <a:r>
                        <a:rPr lang="ru-RU" sz="1400" baseline="0" dirty="0" smtClean="0"/>
                        <a:t>ООО «Хлебозавод Звенигородский» – производство хлебобулочных изделий.</a:t>
                      </a:r>
                    </a:p>
                    <a:p>
                      <a:r>
                        <a:rPr lang="ru-RU" sz="1400" baseline="0" dirty="0" smtClean="0"/>
                        <a:t>ООО «Наш город» – производство и розлив бетона</a:t>
                      </a:r>
                    </a:p>
                    <a:p>
                      <a:r>
                        <a:rPr lang="ru-RU" sz="1400" baseline="0" dirty="0" smtClean="0"/>
                        <a:t>ООО «Триумф пак» - производство упаковки из картона </a:t>
                      </a:r>
                      <a:endParaRPr lang="ru-RU" sz="14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440869"/>
              </p:ext>
            </p:extLst>
          </p:nvPr>
        </p:nvGraphicFramePr>
        <p:xfrm>
          <a:off x="3330771" y="3675707"/>
          <a:ext cx="5286103" cy="2559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6103"/>
              </a:tblGrid>
              <a:tr h="255962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Звенигород</a:t>
                      </a:r>
                      <a:r>
                        <a:rPr lang="ru-RU" sz="1200" baseline="0" dirty="0" smtClean="0"/>
                        <a:t> – городской округ, в котором практически отсутствуют крупные промышленные предприятия. Системообразующими являются санаторно-курортные организации: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 smtClean="0"/>
                        <a:t>ФГУП «Пансионат с лечением Звенигородский» РАН,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 smtClean="0"/>
                        <a:t>ФКУЗ Санаторий «Подмосковье» МВД России,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 smtClean="0"/>
                        <a:t>Филиал санатория «Звенигородский»,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 smtClean="0"/>
                        <a:t>ФГБУ «Пансионат «Солнечный»,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 smtClean="0"/>
                        <a:t>Звенигородский филиал ФИПС пансионат « Изобретатель»,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 smtClean="0"/>
                        <a:t>ФГБУ Санаторий "Звенигород" Министерства здравоохранения Российской Федерации,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 smtClean="0"/>
                        <a:t>ЗАО «Гелиопарк </a:t>
                      </a:r>
                      <a:r>
                        <a:rPr lang="ru-RU" sz="1200" baseline="0" dirty="0" err="1" smtClean="0"/>
                        <a:t>Девелопмент</a:t>
                      </a:r>
                      <a:r>
                        <a:rPr lang="ru-RU" sz="1200" baseline="0" dirty="0" smtClean="0"/>
                        <a:t>». 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741" y="2830286"/>
            <a:ext cx="2626559" cy="18831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741" y="862902"/>
            <a:ext cx="2626559" cy="19673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450" y="4721352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53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598" y="191673"/>
            <a:ext cx="11642804" cy="1212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2400" b="1" dirty="0" smtClean="0"/>
              <a:t>Перечень потенциальных и находящихся на ранней стадии реализации </a:t>
            </a:r>
            <a:r>
              <a:rPr lang="ru-RU" altLang="ru-RU" sz="2400" b="1" dirty="0"/>
              <a:t>инвестиционных </a:t>
            </a:r>
            <a:r>
              <a:rPr lang="ru-RU" altLang="ru-RU" sz="2400" b="1" dirty="0" smtClean="0"/>
              <a:t>проектов</a:t>
            </a:r>
            <a:endParaRPr lang="ru-RU" altLang="ru-RU" sz="2400" b="1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80998" y="1480457"/>
            <a:ext cx="11536403" cy="5225143"/>
          </a:xfrm>
          <a:prstGeom prst="rect">
            <a:avLst/>
          </a:prstGeom>
        </p:spPr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Торговля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altLang="ru-RU" sz="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торгового центра (улица Московская, д.39а)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 –  2018 г.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Планируемый объем инвестиций – 56 млн. руб.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созданных рабочих мест – 95.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Промышленность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9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Расширение производства ООО «АНИ Пласт»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 – 2020 г.</a:t>
            </a:r>
            <a:endParaRPr lang="ru-RU" alt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Планируемый объем инвестиций – 1200 млн. руб.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создаваемых рабочих мест - 250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ООО «</a:t>
            </a:r>
            <a:r>
              <a:rPr lang="ru-RU" altLang="ru-RU" sz="9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Промхолод</a:t>
            </a:r>
            <a:r>
              <a:rPr lang="ru-RU" altLang="ru-RU" sz="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– строительство складского логистического комплекса с цехом </a:t>
            </a:r>
            <a:r>
              <a:rPr lang="ru-RU" altLang="ru-RU" sz="9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мясопереработки</a:t>
            </a:r>
            <a:r>
              <a:rPr lang="ru-RU" altLang="ru-RU" sz="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 –  </a:t>
            </a:r>
            <a:r>
              <a:rPr lang="ru-RU" alt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altLang="ru-RU" sz="900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Планируемый объем инвестиций – </a:t>
            </a:r>
            <a:r>
              <a:rPr lang="ru-RU" alt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1000 </a:t>
            </a:r>
            <a:r>
              <a:rPr lang="ru-RU" altLang="ru-RU" sz="900" dirty="0"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9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созданных рабочих мест – </a:t>
            </a:r>
            <a:r>
              <a:rPr lang="ru-RU" alt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150.</a:t>
            </a:r>
            <a:endParaRPr lang="ru-RU" alt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9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ООО </a:t>
            </a:r>
            <a:r>
              <a:rPr lang="ru-RU" altLang="ru-RU" sz="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«Капитал форм» – строительство производственного здания с формовочным цехом для производства железобетонных изделий </a:t>
            </a:r>
            <a:endParaRPr lang="ru-RU" altLang="ru-RU" sz="9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 –  </a:t>
            </a:r>
            <a:r>
              <a:rPr lang="ru-RU" alt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altLang="ru-RU" sz="900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Планируемый объем инвестиций – </a:t>
            </a:r>
            <a:r>
              <a:rPr lang="ru-RU" alt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ru-RU" altLang="ru-RU" sz="900" dirty="0"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9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созданных рабочих мест – </a:t>
            </a:r>
            <a:r>
              <a:rPr lang="ru-RU" alt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50.</a:t>
            </a:r>
            <a:endParaRPr lang="ru-RU" alt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u-RU" alt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u-RU" alt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u-RU" alt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u-RU" alt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7714129" y="838200"/>
            <a:ext cx="4027488" cy="5791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ru-RU" alt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149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-7470"/>
            <a:ext cx="12178748" cy="68654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4598" y="191673"/>
            <a:ext cx="11642804" cy="1246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2400" b="1" dirty="0" smtClean="0"/>
              <a:t>Приоритетные отрасли развития района для привлечения инвестиций </a:t>
            </a:r>
            <a:endParaRPr lang="ru-RU" altLang="ru-RU" sz="2400" b="1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32230" y="1621536"/>
            <a:ext cx="11536403" cy="4962144"/>
          </a:xfrm>
          <a:prstGeom prst="rect">
            <a:avLst/>
          </a:prstGeom>
        </p:spPr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ru-RU" alt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7714129" y="838200"/>
            <a:ext cx="4027488" cy="5791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ru-RU" alt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000709"/>
              </p:ext>
            </p:extLst>
          </p:nvPr>
        </p:nvGraphicFramePr>
        <p:xfrm>
          <a:off x="2068513" y="1793966"/>
          <a:ext cx="8128000" cy="4789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4789714">
                <a:tc>
                  <a:txBody>
                    <a:bodyPr/>
                    <a:lstStyle/>
                    <a:p>
                      <a:pPr algn="ctr" rtl="0" latinLnBrk="0"/>
                      <a:r>
                        <a:rPr lang="ru-RU" sz="1800" b="1" i="0" kern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Туризм</a:t>
                      </a:r>
                    </a:p>
                    <a:p>
                      <a:pPr marL="285750" indent="-285750" rtl="0" latinLnBrk="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«Малиновый ручей» (площадь 1,95 га);</a:t>
                      </a:r>
                    </a:p>
                    <a:p>
                      <a:pPr marL="285750" indent="-285750" rtl="0" latinLnBrk="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обустройство прогулочных набережных и видовых площадок (площадь 2,88 га);</a:t>
                      </a:r>
                    </a:p>
                    <a:p>
                      <a:pPr marL="285750" indent="-285750" rtl="0" latinLnBrk="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реставрация, регенерация и реконструкция территории Звенигородского Кремля (площадь 6,87 га).</a:t>
                      </a:r>
                    </a:p>
                    <a:p>
                      <a:pPr rtl="0" latinLnBrk="0"/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rtl="0" latinLnBrk="0"/>
                      <a:r>
                        <a:rPr lang="ru-RU" sz="1800" b="1" i="0" kern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Гостиничный и ресторанный бизнес</a:t>
                      </a:r>
                      <a:endParaRPr lang="ru-RU" sz="1800" b="0" i="0" kern="1200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rtl="0" latinLnBrk="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Строительство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многофункционального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гостиничного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комплекса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85750" indent="-285750" rtl="0" latinLnBrk="0">
                        <a:buFont typeface="Arial" panose="020B0604020202020204" pitchFamily="34" charset="0"/>
                        <a:buChar char="•"/>
                      </a:pPr>
                      <a:endParaRPr lang="ru-RU" sz="1800" b="0" i="0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Промышленные  зоны</a:t>
                      </a:r>
                    </a:p>
                    <a:p>
                      <a:endParaRPr lang="ru-RU" sz="1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2018 году запланировано строительство и ввод в эксплуатацию промышленного здания с формовочным цехом железобетонных изделий. Общая площадь застройки составит 4700 </a:t>
                      </a:r>
                      <a:r>
                        <a:rPr lang="ru-RU" sz="1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куб.м</a:t>
                      </a:r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2018 году планируется строительство двух производственных помещений по обработке древесины. Общая площадь застройки составит 5746 </a:t>
                      </a:r>
                      <a:r>
                        <a:rPr lang="ru-RU" sz="1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тепличное хозяйство (хранение и переработка). 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149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4598" y="191673"/>
            <a:ext cx="11642804" cy="1137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Перспективные для инвестиций земельные участки, имущественные комплексы и свободные площади на существующих предприятиях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82136"/>
              </p:ext>
            </p:extLst>
          </p:nvPr>
        </p:nvGraphicFramePr>
        <p:xfrm>
          <a:off x="274596" y="1557337"/>
          <a:ext cx="11642805" cy="4585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5563"/>
                <a:gridCol w="1643347"/>
                <a:gridCol w="1418145"/>
                <a:gridCol w="1406335"/>
                <a:gridCol w="1458304"/>
                <a:gridCol w="1540195"/>
                <a:gridCol w="2070916"/>
              </a:tblGrid>
              <a:tr h="559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Правообладатель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29" marR="568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Кадастровый номер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29" marR="568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Вид права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29" marR="568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Площадь (</a:t>
                      </a:r>
                      <a:r>
                        <a:rPr lang="ru-RU" sz="14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29" marR="568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Категория земель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29" marR="568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ВРИ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29" marR="568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Местоположение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29" marR="56829" marT="0" marB="0"/>
                </a:tc>
              </a:tr>
              <a:tr h="1209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Муниципальное образование «Городской округ Звенигород»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29" marR="56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cs typeface="Arial" panose="020B0604020202020204" pitchFamily="34" charset="0"/>
                        </a:rPr>
                        <a:t>50:49:0020202:17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29" marR="56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Муниципальная собственность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29" marR="56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10000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29" marR="56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Земли населенных пунктов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29" marR="56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Для размещения объектов социально-культурного, бытового и оздоровительного назначения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29" marR="56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МО, г. Звенигород, южнее д\о Связист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29" marR="56829" marT="0" marB="0"/>
                </a:tc>
              </a:tr>
              <a:tr h="932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Муниципальное образование «Городской округ Звенигород»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29" marR="56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50:49:0020202:16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29" marR="56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Муниципальная собственность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29" marR="56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25000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29" marR="56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Земли населенных пунктов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29" marR="56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Для размещения объектов социально-культурного, бытового и оздоровительного назначения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29" marR="56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МО, г. Звенигород, южнее д\о Связист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29" marR="56829" marT="0" marB="0"/>
                </a:tc>
              </a:tr>
              <a:tr h="11567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Муниципальное образование «Городской округ Звенигород»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29" marR="5682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50:49:0020202:15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29" marR="5682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Муниципальная собственность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29" marR="5682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15000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29" marR="5682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Земли населенных пунктов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29" marR="5682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Для размещения объектов социально-культурного, бытового и оздоровительного назначения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29" marR="5682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МО, г. Звенигород, южнее д\о Связист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 marL="56829" marR="56829" marT="0" marB="0"/>
                </a:tc>
              </a:tr>
              <a:tr h="7069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ЗАО «Транс АЗС»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 marL="56829" marR="5682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50:49:0020102:232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29" marR="5682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аренда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29" marR="56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3500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29" marR="5682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Земли населенных пунктов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29" marR="5682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Для размещения АЗС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29" marR="5682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МО, г. Звенигород,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ул.Депутатская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уч. 9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 marL="56829" marR="5682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954900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1753</TotalTime>
  <Words>1351</Words>
  <Application>Microsoft Office PowerPoint</Application>
  <PresentationFormat>Широкоэкранный</PresentationFormat>
  <Paragraphs>262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Times New Roman</vt:lpstr>
      <vt:lpstr>Глубина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Полезная информация для инвесторов</vt:lpstr>
      <vt:lpstr>Полезная информация для инвесторов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Antranik Nersesyan</dc:creator>
  <cp:lastModifiedBy>Исаева М.В.</cp:lastModifiedBy>
  <cp:revision>135</cp:revision>
  <cp:lastPrinted>2018-01-31T14:30:25Z</cp:lastPrinted>
  <dcterms:created xsi:type="dcterms:W3CDTF">2015-10-29T13:36:46Z</dcterms:created>
  <dcterms:modified xsi:type="dcterms:W3CDTF">2018-01-31T14:33:24Z</dcterms:modified>
</cp:coreProperties>
</file>